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Inter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270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13" Type="http://schemas.openxmlformats.org/officeDocument/2006/relationships/image" Target="../media/image23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Relationship Id="rId14" Type="http://schemas.openxmlformats.org/officeDocument/2006/relationships/image" Target="../media/image2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8316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Արտադրության պլանավորման համալիր օպտիմիզացում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87620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Ուռուցիկ և ամբողջաթիվ ծրագրավորման մեթոդների կիրառումը գինու գործարանի օրինակով</a:t>
            </a:r>
            <a:endParaRPr lang="en-US" sz="15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C4042C-E37E-8DA7-0B55-821E539C2565}"/>
              </a:ext>
            </a:extLst>
          </p:cNvPr>
          <p:cNvSpPr txBox="1"/>
          <p:nvPr/>
        </p:nvSpPr>
        <p:spPr>
          <a:xfrm>
            <a:off x="738034" y="613318"/>
            <a:ext cx="52549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y-AM" dirty="0">
                <a:solidFill>
                  <a:schemeClr val="bg1"/>
                </a:solidFill>
              </a:rPr>
              <a:t>Աշխատանքի հեղինակ՝ Արամ Խաչիբաբյան</a:t>
            </a:r>
          </a:p>
          <a:p>
            <a:endParaRPr lang="hy-AM" dirty="0">
              <a:solidFill>
                <a:schemeClr val="bg1"/>
              </a:solidFill>
            </a:endParaRPr>
          </a:p>
          <a:p>
            <a:r>
              <a:rPr lang="hy-AM" dirty="0">
                <a:solidFill>
                  <a:schemeClr val="bg1"/>
                </a:solidFill>
              </a:rPr>
              <a:t>Աշխատանքի ղեկավար՝ Իշխան Հովհաննիսյան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48" y="423624"/>
            <a:ext cx="6372582" cy="481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Եզրակացություն և հեռանկարներ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16148" y="1135975"/>
            <a:ext cx="7911703" cy="1133832"/>
          </a:xfrm>
          <a:prstGeom prst="roundRect">
            <a:avLst>
              <a:gd name="adj" fmla="val 2038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770096" y="1289923"/>
            <a:ext cx="2281238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Գիտական արդյունքներ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70096" y="1622941"/>
            <a:ext cx="7603808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Մշակված մոդելը ցույց է տալիս </a:t>
            </a:r>
            <a:r>
              <a:rPr lang="en-US" sz="1200" b="1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ուռուցիկ և ամբողջաթիվ ծրագրավորման համակցված կիրառման արդյունավետությունը</a:t>
            </a: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արտադրության պլանավորման խնդիրների լուծման համար։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616148" y="2423755"/>
            <a:ext cx="7911703" cy="1380292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770096" y="2577703"/>
            <a:ext cx="2970371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Գործնական առավելություններ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70096" y="2910721"/>
            <a:ext cx="7603808" cy="739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Մոդելը հաշվի է առնում շուկայի իրական վարքագիծը՝ պահանջարկի գնային էլաստիկությունը, ինչը դարձնում է լուծումը </a:t>
            </a:r>
            <a:r>
              <a:rPr lang="en-US" sz="1200" b="1" dirty="0">
                <a:solidFill>
                  <a:srgbClr val="C8C7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ավելի իրատեսական և շահութաբեր</a:t>
            </a: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դասական գծային մոտեցումների համեմատ։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616148" y="4035028"/>
            <a:ext cx="2941320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Հնարավոր ընդլայնումներ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616148" y="4554855"/>
            <a:ext cx="346591" cy="34659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673894" y="4583668"/>
            <a:ext cx="230981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116687" y="4607719"/>
            <a:ext cx="2320766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Անորոշության ներառում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116687" y="4940737"/>
            <a:ext cx="741116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Ռիսկերի և անորոշության ներառումը պահանջարկի կամ ռեսուրսների գների մեջ՝ օգտագործելով ստոխաստիկ ծրագրավորման մեթոդներ։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616148" y="5741670"/>
            <a:ext cx="346591" cy="34659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Text 13"/>
          <p:cNvSpPr/>
          <p:nvPr/>
        </p:nvSpPr>
        <p:spPr>
          <a:xfrm>
            <a:off x="673894" y="5770483"/>
            <a:ext cx="230981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1116687" y="5794534"/>
            <a:ext cx="2268736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Դինամիկ պլանավորում</a:t>
            </a:r>
            <a:endParaRPr lang="en-US" sz="1500" dirty="0"/>
          </a:p>
        </p:txBody>
      </p:sp>
      <p:sp>
        <p:nvSpPr>
          <p:cNvPr id="18" name="Text 15"/>
          <p:cNvSpPr/>
          <p:nvPr/>
        </p:nvSpPr>
        <p:spPr>
          <a:xfrm>
            <a:off x="1116687" y="6127552"/>
            <a:ext cx="741116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Բազմաժամանակաշրջանային մոդելների մշակում՝ հաշվի առնելով պաշարների կառավարումը և սեզոնային տատանումները։</a:t>
            </a:r>
            <a:endParaRPr lang="en-US" sz="1200" dirty="0"/>
          </a:p>
        </p:txBody>
      </p:sp>
      <p:sp>
        <p:nvSpPr>
          <p:cNvPr id="19" name="Shape 16"/>
          <p:cNvSpPr/>
          <p:nvPr/>
        </p:nvSpPr>
        <p:spPr>
          <a:xfrm>
            <a:off x="616148" y="6928485"/>
            <a:ext cx="346591" cy="34659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0" name="Text 17"/>
          <p:cNvSpPr/>
          <p:nvPr/>
        </p:nvSpPr>
        <p:spPr>
          <a:xfrm>
            <a:off x="673894" y="6957298"/>
            <a:ext cx="230981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1116687" y="6981349"/>
            <a:ext cx="2341959" cy="240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Մեքենայական ուսուցում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1116687" y="7314367"/>
            <a:ext cx="7411164" cy="492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Պահանջարկի կանխատեսման ճշգրտության բարելավում՝ ինտեգրելով մեքենայական ուսուցման ալգորիթմներ։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65520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Խնդրի արդիականությունը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5734"/>
            <a:ext cx="7632025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Արտադրական ձեռնարկությունների համար ռեսուրսների արդյունավետ բաշխումը և արտադրության պլանավորումը շուկայական մրցակցության պայմաններում գոյատևելու և շահույթի մաքսիմիզացման կարևորագույն նախապայմանն է։ Դասական գծային մոդելները հաճախ պարզեցնում են իրական պայմանները՝ ենթադրելով, որ ապրանքի գինը և արտադրության ծախսերը կախված չեն արտադրության ծավալից։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149566"/>
            <a:ext cx="7632025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Սակայն իրականում պահանջարկը և գինը փոխկապակցված են (պահանջարկի գնային էլաստիկություն), ինչը մոդելավորումը դարձնում է ոչ գծային։ Սույն աշխատանքի նպատակն է մշակել և լուծել արտադրության օպտիմալ պլանավորման համալիր խնդիր՝ կիրառելով ինչպես ամբողջաթիվ, այնպես էլ ուռուցիկ ծրագրավորման տեսության գործիքակազմը։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257" y="494467"/>
            <a:ext cx="9418915" cy="5619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Աշխատանքի նպատակները և խնդիրները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19257" y="1416010"/>
            <a:ext cx="13191887" cy="2042993"/>
          </a:xfrm>
          <a:prstGeom prst="roundRect">
            <a:avLst>
              <a:gd name="adj" fmla="val 1320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4" name="Shape 2"/>
          <p:cNvSpPr/>
          <p:nvPr/>
        </p:nvSpPr>
        <p:spPr>
          <a:xfrm>
            <a:off x="899041" y="1595795"/>
            <a:ext cx="539472" cy="539472"/>
          </a:xfrm>
          <a:prstGeom prst="roundRect">
            <a:avLst>
              <a:gd name="adj" fmla="val 16948212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393" y="1744147"/>
            <a:ext cx="242649" cy="24264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99041" y="2315051"/>
            <a:ext cx="235077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Հիմնական նպատակ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99041" y="2703909"/>
            <a:ext cx="1283231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Մշակել մաթեմատիկական մոդել, որը թույլ կտա գտնել գինու գործարանի արտադրական օպտիմալ պլանը՝ մաքսիմիզացնելով ընդհանուր շահույթը՝ հաշվի առնելով ինչպես ռեսուրսային սահմանափակումները, այնպես էլ շուկայի ոչ գծային վարքագիծը։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19257" y="3661291"/>
            <a:ext cx="179784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19257" y="3943945"/>
            <a:ext cx="6506051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0" name="Text 7"/>
          <p:cNvSpPr/>
          <p:nvPr/>
        </p:nvSpPr>
        <p:spPr>
          <a:xfrm>
            <a:off x="719257" y="4079558"/>
            <a:ext cx="3762851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Մաթեմատիկական մոդելավորում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19257" y="4468416"/>
            <a:ext cx="6506051" cy="1150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Կատարել խնդրի մաթեմատիկական մոդելավորում՝ ներառելով երկուական փոփոխականներ (արտադրություն սկսելու որոշում) և ոչ գծային նպատակային ֆունկցիա (եկամտի կախվածություն արտադրության ծավալից)։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405092" y="3661291"/>
            <a:ext cx="179784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7405092" y="3943945"/>
            <a:ext cx="6506051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4" name="Text 11"/>
          <p:cNvSpPr/>
          <p:nvPr/>
        </p:nvSpPr>
        <p:spPr>
          <a:xfrm>
            <a:off x="7405092" y="4079558"/>
            <a:ext cx="2396371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Տեսական հիմունքներ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405092" y="4468416"/>
            <a:ext cx="6506051" cy="862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Ուսումնասիրել գծային, ամբողջաթիվ և ուռուցիկ ծրագրավորման տեսական հիմունքները և լուծման հիմնական ալգորիթմները (Սիմպլեքս մեթոդ, Գոմորիի հատումներ, Ներքին կետի մեթոդներ)։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719257" y="5933599"/>
            <a:ext cx="179784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719257" y="6216253"/>
            <a:ext cx="6506051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8" name="Text 15"/>
          <p:cNvSpPr/>
          <p:nvPr/>
        </p:nvSpPr>
        <p:spPr>
          <a:xfrm>
            <a:off x="719257" y="6351865"/>
            <a:ext cx="2990612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Ծրագրային իրականացում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19257" y="6740723"/>
            <a:ext cx="6506051" cy="862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Իրականացնել մշակված մոդելի ծրագրային լուծումը Python միջավայրում՝ օգտագործելով մասնագիտացված գրադարաններ (scipy.optimize, CVXPY)։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7405092" y="5933599"/>
            <a:ext cx="179784" cy="224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7405092" y="6216253"/>
            <a:ext cx="6506051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2" name="Text 19"/>
          <p:cNvSpPr/>
          <p:nvPr/>
        </p:nvSpPr>
        <p:spPr>
          <a:xfrm>
            <a:off x="7405092" y="6351865"/>
            <a:ext cx="2727127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Թվային փորձարկումներ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7405092" y="6740723"/>
            <a:ext cx="6506051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Կատարել թվային փորձարկումներ և վերլուծել ստացված արդյունքները՝ համեմատելով գծային և ոչ գծային մոդելների լուծումները։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4719"/>
            <a:ext cx="993564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Խնդրի մաթեմատիկական մոդելավորում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64093"/>
            <a:ext cx="41494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Ընդհանուր նկարագրություն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933819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Գինու գործարանն արտադրում է n տեսակի գինի։ Որոշ m (m &lt; n) տեսակի գինիներ պրեմիում դասի են և դրանց արտադրությունը սկսելու համար պահանջվում է կատարել միանվագ ֆիքսված ծախս։ Յուրաքանչյուր i-րդ տեսակի գինու արտադրության համար պահանջվում են որոշակի ռեսուրսներ (խաղող, աշխատաժամանակ և այլն), որոնց ընդհանուր քանակը սահմանափակ է։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84094"/>
            <a:ext cx="65997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Ուռուցիկ ծրագրավորման տարրի ներմուծում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853821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Ենթադրվում է, որ շուկայում i-րդ տեսակի գինու պահանջարկը կախված է դրա գնից։ Այս կախվածությունը մոդելավորենք գծային ֆունկցիայով՝ p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= a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b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որտեղ 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-ն արտադրված քանակն է, p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-ն՝ մեկ շշի գինը, իսկ a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&gt; 0, b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&gt; 0 գործակիցները բնութագրում են շուկայի վարքագիծը։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89" y="599282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Այս դեպքում i-րդ գինու վաճառքից ստացվող ընդհանուր հասույթը կլինի՝ R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(x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= a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- b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baseline="30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։ Այս ֆունկցիան x</a:t>
            </a:r>
            <a:r>
              <a:rPr lang="en-US" sz="25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-ի </a:t>
            </a:r>
            <a:r>
              <a:rPr lang="hy-AM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նկատմամբ ուռուցիկ է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ինչը նշանակում է, որ շահույթի մաքսիմիզացման խնդիրը </a:t>
            </a:r>
            <a:r>
              <a:rPr lang="en-US" sz="1550" dirty="0" err="1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կլինի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hy-AM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ուռուցիկ օպտիմիզացիայի խնդիր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։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192405"/>
            <a:ext cx="9632633" cy="574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Մաթեմատիկական մոդելի բաղադրիչները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208344" y="950714"/>
            <a:ext cx="7014940" cy="3153013"/>
          </a:xfrm>
          <a:prstGeom prst="roundRect">
            <a:avLst>
              <a:gd name="adj" fmla="val 103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4" name="Shape 2"/>
          <p:cNvSpPr/>
          <p:nvPr/>
        </p:nvSpPr>
        <p:spPr>
          <a:xfrm>
            <a:off x="208344" y="972782"/>
            <a:ext cx="7014940" cy="551498"/>
          </a:xfrm>
          <a:prstGeom prst="roundRect">
            <a:avLst>
              <a:gd name="adj" fmla="val 2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3"/>
          <p:cNvSpPr/>
          <p:nvPr/>
        </p:nvSpPr>
        <p:spPr>
          <a:xfrm>
            <a:off x="3459468" y="1076177"/>
            <a:ext cx="275749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55882" y="1742880"/>
            <a:ext cx="4168140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Որոշում կայացնող փոփոխականներ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5882" y="2140311"/>
            <a:ext cx="607456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</a:t>
            </a:r>
            <a:r>
              <a:rPr lang="en-US" sz="2000" baseline="-250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</a:t>
            </a: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≥ 0 - i-րդ տեսակի գինու արտադրվող քանակը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55882" y="2498689"/>
            <a:ext cx="6074569" cy="882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 err="1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</a:t>
            </a:r>
            <a:r>
              <a:rPr lang="en-US" sz="2000" baseline="-25000" dirty="0" err="1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</a:t>
            </a: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∈ {0,1} - երկուական փոփոխական, որը 1 է, եթե j-րդ պրեմիում տեսակի գինին արտադրվում է, և 0՝ հակառակ դեպքում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07115" y="950714"/>
            <a:ext cx="7014939" cy="3153013"/>
          </a:xfrm>
          <a:prstGeom prst="roundRect">
            <a:avLst>
              <a:gd name="adj" fmla="val 1038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 dirty="0"/>
          </a:p>
        </p:txBody>
      </p:sp>
      <p:sp>
        <p:nvSpPr>
          <p:cNvPr id="10" name="Shape 8"/>
          <p:cNvSpPr/>
          <p:nvPr/>
        </p:nvSpPr>
        <p:spPr>
          <a:xfrm>
            <a:off x="7429976" y="961252"/>
            <a:ext cx="6992078" cy="551498"/>
          </a:xfrm>
          <a:prstGeom prst="roundRect">
            <a:avLst>
              <a:gd name="adj" fmla="val 2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9"/>
          <p:cNvSpPr/>
          <p:nvPr/>
        </p:nvSpPr>
        <p:spPr>
          <a:xfrm>
            <a:off x="10791008" y="1076171"/>
            <a:ext cx="275749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7613809" y="1627132"/>
            <a:ext cx="2839760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Նպատակային ֆունկցիա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613809" y="1978264"/>
            <a:ext cx="607456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Շահույթի մաքսիմիզացում՝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613809" y="3130034"/>
            <a:ext cx="6074569" cy="767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746" y="2287353"/>
            <a:ext cx="6074569" cy="767001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208344" y="4287560"/>
            <a:ext cx="7014940" cy="3442811"/>
          </a:xfrm>
          <a:prstGeom prst="roundRect">
            <a:avLst>
              <a:gd name="adj" fmla="val 801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17" name="Shape 14"/>
          <p:cNvSpPr/>
          <p:nvPr/>
        </p:nvSpPr>
        <p:spPr>
          <a:xfrm>
            <a:off x="208344" y="4310420"/>
            <a:ext cx="6992080" cy="551498"/>
          </a:xfrm>
          <a:prstGeom prst="roundRect">
            <a:avLst>
              <a:gd name="adj" fmla="val 2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8" name="Text 15"/>
          <p:cNvSpPr/>
          <p:nvPr/>
        </p:nvSpPr>
        <p:spPr>
          <a:xfrm>
            <a:off x="3482616" y="4413766"/>
            <a:ext cx="275749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444313" y="5045750"/>
            <a:ext cx="4037409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Ռեսուրսների սահմանափակումներ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444313" y="5443180"/>
            <a:ext cx="607456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Գծային սահմանափակումներ՝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942023" y="5969913"/>
            <a:ext cx="6074569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2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13" y="5969913"/>
            <a:ext cx="6074569" cy="732949"/>
          </a:xfrm>
          <a:prstGeom prst="rect">
            <a:avLst/>
          </a:prstGeom>
        </p:spPr>
      </p:pic>
      <p:sp>
        <p:nvSpPr>
          <p:cNvPr id="23" name="Text 19"/>
          <p:cNvSpPr/>
          <p:nvPr/>
        </p:nvSpPr>
        <p:spPr>
          <a:xfrm>
            <a:off x="444313" y="6935510"/>
            <a:ext cx="6074569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որտեղ rki-ն k-րդ ռեսուրսի ծախսն է i-րդ գինու մեկ միավորի համար, Rk-ն՝ k-րդ ռեսուրսի ընդհանուր պաշարն է։</a:t>
            </a:r>
            <a:endParaRPr lang="en-US" sz="1400" dirty="0"/>
          </a:p>
        </p:txBody>
      </p:sp>
      <p:sp>
        <p:nvSpPr>
          <p:cNvPr id="24" name="Shape 20"/>
          <p:cNvSpPr/>
          <p:nvPr/>
        </p:nvSpPr>
        <p:spPr>
          <a:xfrm>
            <a:off x="7407116" y="4287560"/>
            <a:ext cx="7014938" cy="3442811"/>
          </a:xfrm>
          <a:prstGeom prst="roundRect">
            <a:avLst>
              <a:gd name="adj" fmla="val 801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25" name="Shape 21"/>
          <p:cNvSpPr/>
          <p:nvPr/>
        </p:nvSpPr>
        <p:spPr>
          <a:xfrm>
            <a:off x="7429976" y="4310420"/>
            <a:ext cx="6992078" cy="551498"/>
          </a:xfrm>
          <a:prstGeom prst="roundRect">
            <a:avLst>
              <a:gd name="adj" fmla="val 2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6" name="Text 22"/>
          <p:cNvSpPr/>
          <p:nvPr/>
        </p:nvSpPr>
        <p:spPr>
          <a:xfrm>
            <a:off x="10791008" y="4413766"/>
            <a:ext cx="275749" cy="344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150" dirty="0"/>
          </a:p>
        </p:txBody>
      </p:sp>
      <p:sp>
        <p:nvSpPr>
          <p:cNvPr id="27" name="Text 23"/>
          <p:cNvSpPr/>
          <p:nvPr/>
        </p:nvSpPr>
        <p:spPr>
          <a:xfrm>
            <a:off x="7613809" y="5045750"/>
            <a:ext cx="4887039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Տրամաբանական կապի սահմանափակում</a:t>
            </a:r>
            <a:endParaRPr lang="en-US" sz="1800" dirty="0"/>
          </a:p>
        </p:txBody>
      </p:sp>
      <p:sp>
        <p:nvSpPr>
          <p:cNvPr id="28" name="Text 24"/>
          <p:cNvSpPr/>
          <p:nvPr/>
        </p:nvSpPr>
        <p:spPr>
          <a:xfrm>
            <a:off x="7613809" y="5565577"/>
            <a:ext cx="6074569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2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809" y="5565577"/>
            <a:ext cx="6074569" cy="315516"/>
          </a:xfrm>
          <a:prstGeom prst="rect">
            <a:avLst/>
          </a:prstGeom>
        </p:spPr>
      </p:pic>
      <p:sp>
        <p:nvSpPr>
          <p:cNvPr id="30" name="Text 25"/>
          <p:cNvSpPr/>
          <p:nvPr/>
        </p:nvSpPr>
        <p:spPr>
          <a:xfrm>
            <a:off x="7613809" y="6113740"/>
            <a:ext cx="6074569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∀ j ∈ {պրեմիում տեսակներ}, որտեղ M-ը բավականաչափ մեծ թիվ է։</a:t>
            </a:r>
            <a:endParaRPr 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B8DD84-0AC2-7793-CF44-C230C3E96450}"/>
              </a:ext>
            </a:extLst>
          </p:cNvPr>
          <p:cNvSpPr txBox="1"/>
          <p:nvPr/>
        </p:nvSpPr>
        <p:spPr>
          <a:xfrm>
            <a:off x="7613809" y="3016789"/>
            <a:ext cx="699207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C</a:t>
            </a:r>
            <a:r>
              <a:rPr lang="en-US" sz="2500" baseline="-25000" dirty="0">
                <a:solidFill>
                  <a:srgbClr val="C7CDD6"/>
                </a:solidFill>
                <a:ea typeface="Inter" pitchFamily="34" charset="-122"/>
              </a:rPr>
              <a:t>i</a:t>
            </a:r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 – </a:t>
            </a:r>
            <a:r>
              <a:rPr lang="hy-AM" sz="1400" dirty="0">
                <a:solidFill>
                  <a:srgbClr val="C7CDD6"/>
                </a:solidFill>
                <a:ea typeface="Inter" pitchFamily="34" charset="-122"/>
              </a:rPr>
              <a:t>յուրաքանրյուր </a:t>
            </a:r>
            <a:r>
              <a:rPr lang="en-US" sz="1400" dirty="0" err="1">
                <a:solidFill>
                  <a:srgbClr val="C7CDD6"/>
                </a:solidFill>
                <a:ea typeface="Inter" pitchFamily="34" charset="-122"/>
              </a:rPr>
              <a:t>i</a:t>
            </a:r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-</a:t>
            </a:r>
            <a:r>
              <a:rPr lang="hy-AM" sz="1400" dirty="0">
                <a:solidFill>
                  <a:srgbClr val="C7CDD6"/>
                </a:solidFill>
                <a:ea typeface="Inter" pitchFamily="34" charset="-122"/>
              </a:rPr>
              <a:t>րդ գինու արտադրության համար մեկ միավորի ծախսը</a:t>
            </a:r>
            <a:endParaRPr lang="en-US" sz="1400" dirty="0">
              <a:solidFill>
                <a:srgbClr val="C7CDD6"/>
              </a:solidFill>
              <a:ea typeface="Inter" pitchFamily="34" charset="-12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893942-C8D8-3641-14C1-6C225E48F80D}"/>
              </a:ext>
            </a:extLst>
          </p:cNvPr>
          <p:cNvSpPr txBox="1"/>
          <p:nvPr/>
        </p:nvSpPr>
        <p:spPr>
          <a:xfrm>
            <a:off x="7615734" y="3342813"/>
            <a:ext cx="699207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f</a:t>
            </a:r>
            <a:r>
              <a:rPr lang="en-US" sz="2500" baseline="-25000" dirty="0">
                <a:solidFill>
                  <a:srgbClr val="C7CDD6"/>
                </a:solidFill>
                <a:ea typeface="Inter" pitchFamily="34" charset="-122"/>
              </a:rPr>
              <a:t>j</a:t>
            </a:r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 – </a:t>
            </a:r>
            <a:r>
              <a:rPr lang="hy-AM" sz="1400" dirty="0">
                <a:solidFill>
                  <a:srgbClr val="C7CDD6"/>
                </a:solidFill>
                <a:ea typeface="Inter" pitchFamily="34" charset="-122"/>
              </a:rPr>
              <a:t>յուրաքանրյուր </a:t>
            </a:r>
            <a:r>
              <a:rPr lang="en-US" sz="1400" dirty="0">
                <a:solidFill>
                  <a:srgbClr val="C7CDD6"/>
                </a:solidFill>
                <a:ea typeface="Inter" pitchFamily="34" charset="-122"/>
              </a:rPr>
              <a:t>j-</a:t>
            </a:r>
            <a:r>
              <a:rPr lang="hy-AM" sz="1400" dirty="0">
                <a:solidFill>
                  <a:srgbClr val="C7CDD6"/>
                </a:solidFill>
                <a:ea typeface="Inter" pitchFamily="34" charset="-122"/>
              </a:rPr>
              <a:t>րդ պրեմիում գինու համար անհրաժեշտ միանվագ ներդրում</a:t>
            </a:r>
            <a:endParaRPr lang="en-US" sz="1400" dirty="0">
              <a:solidFill>
                <a:srgbClr val="C7CDD6"/>
              </a:solidFill>
              <a:ea typeface="Inter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9600486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Օպտիմիզացիայի տեսություն և մեթոդներ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66148"/>
            <a:ext cx="536757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Գծային և ամբողջաթիվ ծրագրավորում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48070" y="2226528"/>
            <a:ext cx="93464" cy="93464"/>
          </a:xfrm>
          <a:prstGeom prst="roundRect">
            <a:avLst>
              <a:gd name="adj" fmla="val 489172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Text 3"/>
          <p:cNvSpPr/>
          <p:nvPr/>
        </p:nvSpPr>
        <p:spPr>
          <a:xfrm>
            <a:off x="1028462" y="2127171"/>
            <a:ext cx="233803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Սիմպլեքս մեթոդ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28462" y="2606397"/>
            <a:ext cx="6058614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Գծային ծրագրավորման խնդիրների լուծման հիմնարար մեթոդ, որը շարժվում է հնարավոր լուծումների բազմության գագաթներով՝ բարելավելով նպատակային ֆունկցիայի արժեքը։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48070" y="3977342"/>
            <a:ext cx="93464" cy="93464"/>
          </a:xfrm>
          <a:prstGeom prst="roundRect">
            <a:avLst>
              <a:gd name="adj" fmla="val 489172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8" name="Text 6"/>
          <p:cNvSpPr/>
          <p:nvPr/>
        </p:nvSpPr>
        <p:spPr>
          <a:xfrm>
            <a:off x="1028462" y="3877985"/>
            <a:ext cx="372368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hy-AM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Հ</a:t>
            </a:r>
            <a:r>
              <a:rPr lang="en-US" sz="1800" dirty="0" err="1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ոմորիի</a:t>
            </a: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հատումների ալգորիթմ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1028462" y="4357211"/>
            <a:ext cx="6058614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Գծային ծրագրավորման ռելաքսացիայի լուծումից գեներացնում է լրացուցիչ անհավասարություններ՝ ոչ ամբողջաթիվ լուծումները բացառելու համար։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748070" y="5728156"/>
            <a:ext cx="93464" cy="93464"/>
          </a:xfrm>
          <a:prstGeom prst="roundRect">
            <a:avLst>
              <a:gd name="adj" fmla="val 489172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Text 9"/>
          <p:cNvSpPr/>
          <p:nvPr/>
        </p:nvSpPr>
        <p:spPr>
          <a:xfrm>
            <a:off x="1028462" y="5628799"/>
            <a:ext cx="4670465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Ճյուղավորումների և սահմանների մեթոդ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028462" y="6108025"/>
            <a:ext cx="6058614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Ամբողջաթիվ խնդիրների լուծման ունիվերսալ մոտեցում, որը բաժանում է խնդիրը ենթախնդիրների և օգտագործում է սահմանների գնահատականներ։</a:t>
            </a:r>
            <a:endParaRPr lang="en-US" sz="14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87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9106" y="476250"/>
            <a:ext cx="5384006" cy="541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Ուռուցիկ օպտիմիզացիա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179106" y="1277064"/>
            <a:ext cx="7758589" cy="1597819"/>
          </a:xfrm>
          <a:prstGeom prst="roundRect">
            <a:avLst>
              <a:gd name="adj" fmla="val 1626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5" name="Text 2"/>
          <p:cNvSpPr/>
          <p:nvPr/>
        </p:nvSpPr>
        <p:spPr>
          <a:xfrm>
            <a:off x="6375083" y="1473041"/>
            <a:ext cx="283166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Հիմնական սահմանումներ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75083" y="1847374"/>
            <a:ext cx="7366635" cy="8315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Ուռուցիկ բազմություններ, ուռուցիկ և գոգավոր ֆունկցիաներ։ Ուռուցիկ օպտիմիզացիայի խնդրի հատկությունը՝ </a:t>
            </a:r>
            <a:r>
              <a:rPr lang="en-US" sz="1350" b="1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ցանկացած լոկալ օպտիմում նաև գլոբալ օպտիմում է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։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179106" y="3048000"/>
            <a:ext cx="7758589" cy="1320641"/>
          </a:xfrm>
          <a:prstGeom prst="roundRect">
            <a:avLst>
              <a:gd name="adj" fmla="val 1967"/>
            </a:avLst>
          </a:prstGeom>
          <a:solidFill>
            <a:srgbClr val="242429"/>
          </a:solidFill>
          <a:ln w="2286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ru-RU"/>
          </a:p>
        </p:txBody>
      </p:sp>
      <p:sp>
        <p:nvSpPr>
          <p:cNvPr id="8" name="Text 5"/>
          <p:cNvSpPr/>
          <p:nvPr/>
        </p:nvSpPr>
        <p:spPr>
          <a:xfrm>
            <a:off x="6375083" y="3243977"/>
            <a:ext cx="385405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Քառակուսային ծրագրավորում (QP)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375083" y="3618309"/>
            <a:ext cx="7366635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Ուռուցիկ օպտիմիզացիայի մասնավոր դեպք, որտեղ նպատակային ֆունկցիան քառակուսային է, իսկ սահմանափակումները՝ գծային։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179106" y="4628317"/>
            <a:ext cx="2830473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Լուծման ալգորիթմներ</a:t>
            </a:r>
            <a:endParaRPr lang="en-US" sz="20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106" y="5212675"/>
            <a:ext cx="865823" cy="127492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218045" y="5385792"/>
            <a:ext cx="4237911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Քառակուսային Ծրագրավորման խնդիր</a:t>
            </a:r>
            <a:endParaRPr lang="en-US" sz="1700" dirty="0"/>
          </a:p>
        </p:txBody>
      </p:sp>
      <p:sp>
        <p:nvSpPr>
          <p:cNvPr id="13" name="Text 9"/>
          <p:cNvSpPr/>
          <p:nvPr/>
        </p:nvSpPr>
        <p:spPr>
          <a:xfrm>
            <a:off x="7218045" y="5760125"/>
            <a:ext cx="6719649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Օգտագործելով Կուն-Թակերի պայմանները՝ ՔԾ խնդիրը բերվում է Սիմպլեքս ալգորիթմով լուծվող խնդրի։</a:t>
            </a:r>
            <a:endParaRPr lang="en-US" sz="13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9106" y="6487597"/>
            <a:ext cx="865823" cy="12749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218045" y="6660713"/>
            <a:ext cx="3754398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Ոչ գծային ճյուղավորումների մեթոդ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7218045" y="7035046"/>
            <a:ext cx="6719649" cy="554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Լուծում է MICP տիպի խնդիրները՝ ամեն քայլում լուծելով ուռուցիկ (ոչ ամբողջաթիվ) ենթախնդիր։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830"/>
            <a:ext cx="97957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Ծրագրային իրականացում և գործիքներ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135743"/>
            <a:ext cx="496133" cy="496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7930" y="225349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 3.11+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537930" y="2682716"/>
            <a:ext cx="5653207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Ծրագրավորման լեզու՝ բարձր մակարդակի մաթեմատիկական հաշվարկների և օպտիմիզացիայի խնդիրների լուծման համար։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39144" y="2135743"/>
            <a:ext cx="496133" cy="4961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83285" y="225349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CVXPY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8183285" y="2682716"/>
            <a:ext cx="565332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Հզոր գրադարան ուռուցիկ օպտիմիզացիայի խնդիրների մոդելավորման համար։ Ավտոմատ կերպով խնդիրը բերում է ստանդարտ տեսքի և կանչում համապատասխան լուծիչ։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349710"/>
            <a:ext cx="496133" cy="4961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7930" y="4467463"/>
            <a:ext cx="27479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NumPy / Pandas / Scipy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537930" y="4896683"/>
            <a:ext cx="565320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Թվային տվյալների հետ աշխատելու և վերլուծելու համար անհրաժեշտ գրադարաններ։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39144" y="4349710"/>
            <a:ext cx="496133" cy="49613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83285" y="44674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Matplotlib / Seaborn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8183285" y="4896683"/>
            <a:ext cx="565332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Արդյունքների գրաֆիկական պատկերման և վիզուալիզացիայի գործիքներ։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3790" y="5928598"/>
            <a:ext cx="496133" cy="49613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37930" y="604635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ECOS, SCS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1537930" y="6475571"/>
            <a:ext cx="565320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Բաց կոդով լուծիչներ, որոնք ինտեգրված են CVXPY-ի հետ և լուծում են ուռուցիկ խնդիրներ։</a:t>
            </a:r>
            <a:endParaRPr lang="en-US" sz="15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439144" y="5928598"/>
            <a:ext cx="496133" cy="496133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183285" y="604635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SCIP, CBC</a:t>
            </a:r>
            <a:endParaRPr lang="en-US" sz="1950" dirty="0"/>
          </a:p>
        </p:txBody>
      </p:sp>
      <p:sp>
        <p:nvSpPr>
          <p:cNvPr id="20" name="Text 12"/>
          <p:cNvSpPr/>
          <p:nvPr/>
        </p:nvSpPr>
        <p:spPr>
          <a:xfrm>
            <a:off x="8183285" y="6475571"/>
            <a:ext cx="565332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Լուծիչներ, որոնք կարող են աշխատել խառը-ամբողջաթիվ խնդիրների հետ։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4117" y="380881"/>
            <a:ext cx="8035766" cy="865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Փորձարկումների պլան և համեմատական վերլուծություն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709851" y="1454467"/>
            <a:ext cx="15240" cy="3770828"/>
          </a:xfrm>
          <a:prstGeom prst="roundRect">
            <a:avLst>
              <a:gd name="adj" fmla="val 136349"/>
            </a:avLst>
          </a:prstGeom>
          <a:solidFill>
            <a:srgbClr val="5C5C6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5" name="Shape 2"/>
          <p:cNvSpPr/>
          <p:nvPr/>
        </p:nvSpPr>
        <p:spPr>
          <a:xfrm>
            <a:off x="850404" y="1602581"/>
            <a:ext cx="415528" cy="15240"/>
          </a:xfrm>
          <a:prstGeom prst="roundRect">
            <a:avLst>
              <a:gd name="adj" fmla="val 136349"/>
            </a:avLst>
          </a:prstGeom>
          <a:solidFill>
            <a:srgbClr val="5C5C6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6" name="Shape 3"/>
          <p:cNvSpPr/>
          <p:nvPr/>
        </p:nvSpPr>
        <p:spPr>
          <a:xfrm>
            <a:off x="554057" y="1454467"/>
            <a:ext cx="311587" cy="311587"/>
          </a:xfrm>
          <a:prstGeom prst="roundRect">
            <a:avLst>
              <a:gd name="adj" fmla="val 6669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7" name="Text 4"/>
          <p:cNvSpPr/>
          <p:nvPr/>
        </p:nvSpPr>
        <p:spPr>
          <a:xfrm>
            <a:off x="605909" y="1480364"/>
            <a:ext cx="20776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402556" y="1501973"/>
            <a:ext cx="2449473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Տվյալների բազայի ստեղծում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1402556" y="1801416"/>
            <a:ext cx="7187327" cy="443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Մշակել իրատեսական, բայց պայմանական տվյալներ գործարանի համար (10-15 տեսակի գինի, 5-7 տեսակի ռեսուրս)։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850404" y="2669977"/>
            <a:ext cx="415528" cy="15240"/>
          </a:xfrm>
          <a:prstGeom prst="roundRect">
            <a:avLst>
              <a:gd name="adj" fmla="val 136349"/>
            </a:avLst>
          </a:prstGeom>
          <a:solidFill>
            <a:srgbClr val="5C5C6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1" name="Shape 8"/>
          <p:cNvSpPr/>
          <p:nvPr/>
        </p:nvSpPr>
        <p:spPr>
          <a:xfrm>
            <a:off x="554057" y="2521863"/>
            <a:ext cx="311587" cy="311587"/>
          </a:xfrm>
          <a:prstGeom prst="roundRect">
            <a:avLst>
              <a:gd name="adj" fmla="val 6669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2" name="Text 9"/>
          <p:cNvSpPr/>
          <p:nvPr/>
        </p:nvSpPr>
        <p:spPr>
          <a:xfrm>
            <a:off x="605909" y="2547759"/>
            <a:ext cx="20776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402556" y="2569369"/>
            <a:ext cx="2358271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Մոդել 1: Գծային մոտարկում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1402556" y="2868811"/>
            <a:ext cx="7187327" cy="443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Խնդիրը լուծել՝ անտեսելով գնի կախվածությունը ծավալից (ենթադրելով bi = 0)։ Սա կլինի MILP խնդիր, որը կծառայի որպես համեմատության հիմք։</a:t>
            </a:r>
            <a:endParaRPr lang="en-US" sz="1050" dirty="0"/>
          </a:p>
        </p:txBody>
      </p:sp>
      <p:sp>
        <p:nvSpPr>
          <p:cNvPr id="15" name="Shape 12"/>
          <p:cNvSpPr/>
          <p:nvPr/>
        </p:nvSpPr>
        <p:spPr>
          <a:xfrm>
            <a:off x="850404" y="3737372"/>
            <a:ext cx="415528" cy="15240"/>
          </a:xfrm>
          <a:prstGeom prst="roundRect">
            <a:avLst>
              <a:gd name="adj" fmla="val 136349"/>
            </a:avLst>
          </a:prstGeom>
          <a:solidFill>
            <a:srgbClr val="5C5C6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6" name="Shape 13"/>
          <p:cNvSpPr/>
          <p:nvPr/>
        </p:nvSpPr>
        <p:spPr>
          <a:xfrm>
            <a:off x="554057" y="3589258"/>
            <a:ext cx="311587" cy="311587"/>
          </a:xfrm>
          <a:prstGeom prst="roundRect">
            <a:avLst>
              <a:gd name="adj" fmla="val 6669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17" name="Text 14"/>
          <p:cNvSpPr/>
          <p:nvPr/>
        </p:nvSpPr>
        <p:spPr>
          <a:xfrm>
            <a:off x="605909" y="3615154"/>
            <a:ext cx="20776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402556" y="3636764"/>
            <a:ext cx="1970842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Մոդել 2: Ուռուցիկ մոդել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402556" y="3936206"/>
            <a:ext cx="7187327" cy="221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Լուծել ամբողջական MICP խնդիրը՝ հաշվի առնելով պահանջարկի էլաստիկությունը։</a:t>
            </a:r>
            <a:endParaRPr lang="en-US" sz="1050" dirty="0"/>
          </a:p>
        </p:txBody>
      </p:sp>
      <p:sp>
        <p:nvSpPr>
          <p:cNvPr id="20" name="Shape 17"/>
          <p:cNvSpPr/>
          <p:nvPr/>
        </p:nvSpPr>
        <p:spPr>
          <a:xfrm>
            <a:off x="850404" y="4583073"/>
            <a:ext cx="415528" cy="15240"/>
          </a:xfrm>
          <a:prstGeom prst="roundRect">
            <a:avLst>
              <a:gd name="adj" fmla="val 136349"/>
            </a:avLst>
          </a:prstGeom>
          <a:solidFill>
            <a:srgbClr val="5C5C61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1" name="Shape 18"/>
          <p:cNvSpPr/>
          <p:nvPr/>
        </p:nvSpPr>
        <p:spPr>
          <a:xfrm>
            <a:off x="554057" y="4434959"/>
            <a:ext cx="311587" cy="311587"/>
          </a:xfrm>
          <a:prstGeom prst="roundRect">
            <a:avLst>
              <a:gd name="adj" fmla="val 6669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ru-RU"/>
          </a:p>
        </p:txBody>
      </p:sp>
      <p:sp>
        <p:nvSpPr>
          <p:cNvPr id="22" name="Text 19"/>
          <p:cNvSpPr/>
          <p:nvPr/>
        </p:nvSpPr>
        <p:spPr>
          <a:xfrm>
            <a:off x="605909" y="4460855"/>
            <a:ext cx="207764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402556" y="4482465"/>
            <a:ext cx="2636996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Համեմատական վերլուծություն</a:t>
            </a:r>
            <a:endParaRPr lang="en-US" sz="1350" dirty="0"/>
          </a:p>
        </p:txBody>
      </p:sp>
      <p:sp>
        <p:nvSpPr>
          <p:cNvPr id="24" name="Text 21"/>
          <p:cNvSpPr/>
          <p:nvPr/>
        </p:nvSpPr>
        <p:spPr>
          <a:xfrm>
            <a:off x="1402556" y="4781907"/>
            <a:ext cx="7187327" cy="443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Համեմատել երկու մոդելների կողմից առաջարկվող օպտիմալ արտադրական պլանները և կանխատեսվող շահույթները։</a:t>
            </a:r>
            <a:endParaRPr lang="en-US" sz="1050" dirty="0"/>
          </a:p>
        </p:txBody>
      </p:sp>
      <p:sp>
        <p:nvSpPr>
          <p:cNvPr id="25" name="Text 22"/>
          <p:cNvSpPr/>
          <p:nvPr/>
        </p:nvSpPr>
        <p:spPr>
          <a:xfrm>
            <a:off x="554117" y="5433060"/>
            <a:ext cx="4176832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Վերլուծության հիմնական ուղղություններ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54117" y="6038969"/>
            <a:ext cx="2120265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Արտադրական պլաններ</a:t>
            </a:r>
            <a:endParaRPr lang="en-US" sz="1350" dirty="0"/>
          </a:p>
        </p:txBody>
      </p:sp>
      <p:sp>
        <p:nvSpPr>
          <p:cNvPr id="27" name="Text 24"/>
          <p:cNvSpPr/>
          <p:nvPr/>
        </p:nvSpPr>
        <p:spPr>
          <a:xfrm>
            <a:off x="554117" y="6393775"/>
            <a:ext cx="2425303" cy="1330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Ցույց տալ, թե ինչպես է պահանջարկի էլաստիկության հաշվի առնումը փոխում արտադրության օպտիմալ ծավալները և ընտրվող տեսականին։</a:t>
            </a:r>
            <a:endParaRPr lang="en-US" sz="1050" dirty="0"/>
          </a:p>
        </p:txBody>
      </p:sp>
      <p:sp>
        <p:nvSpPr>
          <p:cNvPr id="28" name="Text 25"/>
          <p:cNvSpPr/>
          <p:nvPr/>
        </p:nvSpPr>
        <p:spPr>
          <a:xfrm>
            <a:off x="3324939" y="6038969"/>
            <a:ext cx="1731526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Շահութաբերություն</a:t>
            </a:r>
            <a:endParaRPr lang="en-US" sz="1350" dirty="0"/>
          </a:p>
        </p:txBody>
      </p:sp>
      <p:sp>
        <p:nvSpPr>
          <p:cNvPr id="29" name="Text 26"/>
          <p:cNvSpPr/>
          <p:nvPr/>
        </p:nvSpPr>
        <p:spPr>
          <a:xfrm>
            <a:off x="3324939" y="6393775"/>
            <a:ext cx="2425303" cy="886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Վերլուծել, թե որքանով է ուռուցիկ մոդելի լուծումն ավելի իրատեսական և պոտենցիալ ավելի շահութաբեր։</a:t>
            </a:r>
            <a:endParaRPr lang="en-US" sz="1050" dirty="0"/>
          </a:p>
        </p:txBody>
      </p:sp>
      <p:sp>
        <p:nvSpPr>
          <p:cNvPr id="30" name="Text 27"/>
          <p:cNvSpPr/>
          <p:nvPr/>
        </p:nvSpPr>
        <p:spPr>
          <a:xfrm>
            <a:off x="6095762" y="6038969"/>
            <a:ext cx="2374225" cy="2163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Ռեսուրսների օգտագործում</a:t>
            </a:r>
            <a:endParaRPr lang="en-US" sz="1350" dirty="0"/>
          </a:p>
        </p:txBody>
      </p:sp>
      <p:sp>
        <p:nvSpPr>
          <p:cNvPr id="31" name="Text 28"/>
          <p:cNvSpPr/>
          <p:nvPr/>
        </p:nvSpPr>
        <p:spPr>
          <a:xfrm>
            <a:off x="6095762" y="6393775"/>
            <a:ext cx="2509123" cy="886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Գնահատել ռեսուրսների արդյունավետ բաշխման տարբերությունները երկու մոդելների միջև։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1009</Words>
  <Application>Microsoft Office PowerPoint</Application>
  <PresentationFormat>Custom</PresentationFormat>
  <Paragraphs>122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Instrument Sans Light</vt:lpstr>
      <vt:lpstr>Instrument Sans Medium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Aram Khachibabyan</dc:creator>
  <cp:lastModifiedBy>Արամ Խաչիբաբյան Սամվելի</cp:lastModifiedBy>
  <cp:revision>3</cp:revision>
  <dcterms:created xsi:type="dcterms:W3CDTF">2025-11-29T17:02:38Z</dcterms:created>
  <dcterms:modified xsi:type="dcterms:W3CDTF">2025-12-02T13:07:51Z</dcterms:modified>
</cp:coreProperties>
</file>